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2" r:id="rId1"/>
  </p:sldMasterIdLst>
  <p:notesMasterIdLst>
    <p:notesMasterId r:id="rId36"/>
  </p:notesMasterIdLst>
  <p:sldIdLst>
    <p:sldId id="256" r:id="rId2"/>
    <p:sldId id="361" r:id="rId3"/>
    <p:sldId id="332" r:id="rId4"/>
    <p:sldId id="333" r:id="rId5"/>
    <p:sldId id="334" r:id="rId6"/>
    <p:sldId id="335" r:id="rId7"/>
    <p:sldId id="336" r:id="rId8"/>
    <p:sldId id="337" r:id="rId9"/>
    <p:sldId id="338" r:id="rId10"/>
    <p:sldId id="339" r:id="rId11"/>
    <p:sldId id="340" r:id="rId12"/>
    <p:sldId id="341" r:id="rId13"/>
    <p:sldId id="342" r:id="rId14"/>
    <p:sldId id="344" r:id="rId15"/>
    <p:sldId id="345" r:id="rId16"/>
    <p:sldId id="346" r:id="rId17"/>
    <p:sldId id="347" r:id="rId18"/>
    <p:sldId id="348" r:id="rId19"/>
    <p:sldId id="349" r:id="rId20"/>
    <p:sldId id="350" r:id="rId21"/>
    <p:sldId id="351" r:id="rId22"/>
    <p:sldId id="352" r:id="rId23"/>
    <p:sldId id="362" r:id="rId24"/>
    <p:sldId id="353" r:id="rId25"/>
    <p:sldId id="354" r:id="rId26"/>
    <p:sldId id="363" r:id="rId27"/>
    <p:sldId id="365" r:id="rId28"/>
    <p:sldId id="355" r:id="rId29"/>
    <p:sldId id="356" r:id="rId30"/>
    <p:sldId id="366" r:id="rId31"/>
    <p:sldId id="367" r:id="rId32"/>
    <p:sldId id="358" r:id="rId33"/>
    <p:sldId id="359" r:id="rId34"/>
    <p:sldId id="36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E" initials="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0" autoAdjust="0"/>
    <p:restoredTop sz="86380" autoAdjust="0"/>
  </p:normalViewPr>
  <p:slideViewPr>
    <p:cSldViewPr>
      <p:cViewPr>
        <p:scale>
          <a:sx n="100" d="100"/>
          <a:sy n="100" d="100"/>
        </p:scale>
        <p:origin x="-1224" y="-132"/>
      </p:cViewPr>
      <p:guideLst>
        <p:guide orient="horz" pos="2160"/>
        <p:guide pos="2880"/>
      </p:guideLst>
    </p:cSldViewPr>
  </p:slideViewPr>
  <p:outlineViewPr>
    <p:cViewPr>
      <p:scale>
        <a:sx n="33" d="100"/>
        <a:sy n="33" d="100"/>
      </p:scale>
      <p:origin x="48" y="2212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pPr/>
              <a:t>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pPr/>
              <a:t>‹#›</a:t>
            </a:fld>
            <a:endParaRPr lang="en-US"/>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974C31-EB4A-4B21-8134-CB5741A1DC5F}" type="slidenum">
              <a:rPr lang="en-US" smtClean="0"/>
              <a:pPr/>
              <a:t>1</a:t>
            </a:fld>
            <a:endParaRPr lang="en-US"/>
          </a:p>
        </p:txBody>
      </p:sp>
    </p:spTree>
    <p:extLst>
      <p:ext uri="{BB962C8B-B14F-4D97-AF65-F5344CB8AC3E}">
        <p14:creationId xmlns:p14="http://schemas.microsoft.com/office/powerpoint/2010/main" val="99217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9974C31-EB4A-4B21-8134-CB5741A1DC5F}" type="slidenum">
              <a:rPr lang="en-US" smtClean="0"/>
              <a:pPr/>
              <a:t>33</a:t>
            </a:fld>
            <a:endParaRPr lang="en-US"/>
          </a:p>
        </p:txBody>
      </p:sp>
    </p:spTree>
    <p:extLst>
      <p:ext uri="{BB962C8B-B14F-4D97-AF65-F5344CB8AC3E}">
        <p14:creationId xmlns:p14="http://schemas.microsoft.com/office/powerpoint/2010/main" val="23376921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381000" y="6356350"/>
            <a:ext cx="76200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990600" y="6356350"/>
            <a:ext cx="7010400" cy="365125"/>
          </a:xfr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90600" y="1676400"/>
            <a:ext cx="7696200" cy="44497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Rectangle 6"/>
          <p:cNvSpPr/>
          <p:nvPr/>
        </p:nvSpPr>
        <p:spPr>
          <a:xfrm>
            <a:off x="0" y="0"/>
            <a:ext cx="609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3"/>
          <p:cNvSpPr>
            <a:spLocks noGrp="1"/>
          </p:cNvSpPr>
          <p:nvPr>
            <p:ph type="ftr" sz="quarter" idx="11"/>
          </p:nvPr>
        </p:nvSpPr>
        <p:spPr>
          <a:xfrm>
            <a:off x="990600" y="6356350"/>
            <a:ext cx="7010400" cy="365125"/>
          </a:xfrm>
          <a:prstGeom prst="rect">
            <a:avLst/>
          </a:prstGeom>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124029010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4" name="Rectangle 3"/>
          <p:cNvSpPr/>
          <p:nvPr/>
        </p:nvSpPr>
        <p:spPr>
          <a:xfrm>
            <a:off x="0" y="-228600"/>
            <a:ext cx="9144000" cy="6858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22313" y="914400"/>
            <a:ext cx="7772400" cy="1362075"/>
          </a:xfrm>
        </p:spPr>
        <p:txBody>
          <a:bodyPr anchor="t"/>
          <a:lstStyle>
            <a:lvl1pPr algn="l">
              <a:defRPr sz="4000" b="1" cap="all">
                <a:solidFill>
                  <a:schemeClr val="tx1"/>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Footer Placeholder 3"/>
          <p:cNvSpPr>
            <a:spLocks noGrp="1"/>
          </p:cNvSpPr>
          <p:nvPr>
            <p:ph type="ftr" sz="quarter" idx="11"/>
          </p:nvPr>
        </p:nvSpPr>
        <p:spPr>
          <a:xfrm>
            <a:off x="722313" y="6356350"/>
            <a:ext cx="7278687" cy="365125"/>
          </a:xfrm>
          <a:prstGeom prst="rect">
            <a:avLst/>
          </a:prstGeom>
        </p:spPr>
        <p:txBody>
          <a:bodyPr/>
          <a:lstStyle/>
          <a:p>
            <a:r>
              <a:rPr lang="en-US" smtClean="0"/>
              <a:t>Venkataraman &amp; Pinto, Operations Management, 1e. SAGE, 2018.</a:t>
            </a:r>
            <a:endParaRPr lang="en-US"/>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581400"/>
            <a:ext cx="9144000" cy="3319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
        <p:nvSpPr>
          <p:cNvPr id="6"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5" name="Footer Placeholder 3"/>
          <p:cNvSpPr>
            <a:spLocks noGrp="1"/>
          </p:cNvSpPr>
          <p:nvPr>
            <p:ph type="ftr" sz="quarter" idx="11"/>
          </p:nvPr>
        </p:nvSpPr>
        <p:spPr>
          <a:xfrm>
            <a:off x="457200" y="6356350"/>
            <a:ext cx="7543800" cy="365125"/>
          </a:xfrm>
          <a:prstGeom prst="rect">
            <a:avLst/>
          </a:prstGeom>
        </p:spPr>
        <p:txBody>
          <a:bodyPr/>
          <a:lstStyle/>
          <a:p>
            <a:r>
              <a:rPr lang="en-US" smtClean="0"/>
              <a:t>Venkataraman &amp; Pinto, Operations Management, 1e. SAGE, 2018.</a:t>
            </a:r>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Footer Placeholder 3"/>
          <p:cNvSpPr>
            <a:spLocks noGrp="1"/>
          </p:cNvSpPr>
          <p:nvPr>
            <p:ph type="ftr" sz="quarter" idx="11"/>
          </p:nvPr>
        </p:nvSpPr>
        <p:spPr>
          <a:xfrm>
            <a:off x="609600" y="6356350"/>
            <a:ext cx="7391400" cy="365125"/>
          </a:xfrm>
          <a:prstGeom prst="rect">
            <a:avLst/>
          </a:prstGeom>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065367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7" name="Rectangle 6"/>
          <p:cNvSpPr/>
          <p:nvPr/>
        </p:nvSpPr>
        <p:spPr>
          <a:xfrm>
            <a:off x="0" y="0"/>
            <a:ext cx="9144000" cy="609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ooter Placeholder 3"/>
          <p:cNvSpPr>
            <a:spLocks noGrp="1"/>
          </p:cNvSpPr>
          <p:nvPr>
            <p:ph type="ftr" sz="quarter" idx="3"/>
          </p:nvPr>
        </p:nvSpPr>
        <p:spPr>
          <a:xfrm>
            <a:off x="457200" y="6356350"/>
            <a:ext cx="7543800" cy="365125"/>
          </a:xfrm>
          <a:prstGeom prst="rect">
            <a:avLst/>
          </a:prstGeom>
        </p:spPr>
        <p:txBody>
          <a:bodyPr/>
          <a:lstStyle>
            <a:lvl1pPr>
              <a:defRPr lang="en-US" sz="1100" kern="1200" dirty="0" smtClean="0">
                <a:solidFill>
                  <a:schemeClr val="tx1">
                    <a:tint val="75000"/>
                  </a:schemeClr>
                </a:solidFill>
                <a:latin typeface="+mn-lt"/>
                <a:ea typeface="+mn-ea"/>
                <a:cs typeface="+mn-cs"/>
              </a:defRPr>
            </a:lvl1pPr>
          </a:lstStyle>
          <a:p>
            <a:r>
              <a:rPr lang="en-US" smtClean="0"/>
              <a:t>Venkataraman &amp; Pinto, Operations Management, 1e. SAGE, 2018.</a:t>
            </a:r>
            <a:endParaRPr lang="en-US"/>
          </a:p>
        </p:txBody>
      </p:sp>
      <p:sp>
        <p:nvSpPr>
          <p:cNvPr id="8" name="Rectangle 7"/>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49"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2"/>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5008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457200"/>
          </a:xfrm>
        </p:spPr>
        <p:txBody>
          <a:bodyPr>
            <a:noAutofit/>
          </a:bodyPr>
          <a:lstStyle/>
          <a:p>
            <a:r>
              <a:rPr lang="en-US" sz="2400"/>
              <a:t>Service System Structure</a:t>
            </a:r>
          </a:p>
        </p:txBody>
      </p:sp>
      <p:sp>
        <p:nvSpPr>
          <p:cNvPr id="7" name="Content Placeholder 6"/>
          <p:cNvSpPr>
            <a:spLocks noGrp="1"/>
          </p:cNvSpPr>
          <p:nvPr>
            <p:ph idx="1"/>
          </p:nvPr>
        </p:nvSpPr>
        <p:spPr>
          <a:xfrm>
            <a:off x="685561" y="1752600"/>
            <a:ext cx="2209800" cy="2286000"/>
          </a:xfrm>
        </p:spPr>
        <p:txBody>
          <a:bodyPr>
            <a:noAutofit/>
          </a:bodyPr>
          <a:lstStyle/>
          <a:p>
            <a:r>
              <a:rPr lang="en-US" sz="2000" smtClean="0"/>
              <a:t>Service </a:t>
            </a:r>
            <a:r>
              <a:rPr lang="en-US" sz="2000"/>
              <a:t>system structure is the design or structure of the service system</a:t>
            </a:r>
            <a:r>
              <a:rPr lang="en-US" sz="2000" smtClean="0"/>
              <a:t>.</a:t>
            </a:r>
            <a:endParaRPr lang="en-US" sz="200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10</a:t>
            </a:fld>
            <a:endParaRPr lang="en-US"/>
          </a:p>
        </p:txBody>
      </p:sp>
      <p:sp>
        <p:nvSpPr>
          <p:cNvPr id="8" name="Footer Placeholder 3"/>
          <p:cNvSpPr>
            <a:spLocks noGrp="1"/>
          </p:cNvSpPr>
          <p:nvPr>
            <p:ph type="ftr" sz="quarter" idx="11"/>
          </p:nvPr>
        </p:nvSpPr>
        <p:spPr>
          <a:xfrm>
            <a:off x="609600" y="6553200"/>
            <a:ext cx="7010400" cy="295275"/>
          </a:xfrm>
        </p:spPr>
        <p:txBody>
          <a:bodyPr/>
          <a:lstStyle/>
          <a:p>
            <a:r>
              <a:rPr lang="en-US" err="1" smtClean="0"/>
              <a:t>Venkataraman</a:t>
            </a:r>
            <a:r>
              <a:rPr lang="en-US" smtClean="0"/>
              <a:t> &amp; Pinto, Operations Management, 1e. SAGE, 2018.</a:t>
            </a:r>
            <a:endParaRPr 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1793" y="609600"/>
            <a:ext cx="6351258"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50854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38100"/>
            <a:ext cx="7696200" cy="647700"/>
          </a:xfrm>
        </p:spPr>
        <p:txBody>
          <a:bodyPr>
            <a:noAutofit/>
          </a:bodyPr>
          <a:lstStyle/>
          <a:p>
            <a:r>
              <a:rPr lang="en-US" sz="2400"/>
              <a:t>Service Pattern</a:t>
            </a:r>
          </a:p>
        </p:txBody>
      </p:sp>
      <p:sp>
        <p:nvSpPr>
          <p:cNvPr id="7" name="Content Placeholder 6"/>
          <p:cNvSpPr>
            <a:spLocks noGrp="1"/>
          </p:cNvSpPr>
          <p:nvPr>
            <p:ph idx="1"/>
          </p:nvPr>
        </p:nvSpPr>
        <p:spPr>
          <a:xfrm>
            <a:off x="990600" y="762000"/>
            <a:ext cx="7696200" cy="1676400"/>
          </a:xfrm>
        </p:spPr>
        <p:txBody>
          <a:bodyPr>
            <a:noAutofit/>
          </a:bodyPr>
          <a:lstStyle/>
          <a:p>
            <a:r>
              <a:rPr lang="en-US" sz="1800" smtClean="0"/>
              <a:t>Service </a:t>
            </a:r>
            <a:r>
              <a:rPr lang="en-US" sz="1800"/>
              <a:t>rate, which is the number of customers served per unit of time, like arrival rate, is also a discrete random variable. </a:t>
            </a:r>
            <a:endParaRPr lang="en-US" sz="1800" smtClean="0"/>
          </a:p>
          <a:p>
            <a:r>
              <a:rPr lang="en-US" sz="1800" smtClean="0"/>
              <a:t>Service </a:t>
            </a:r>
            <a:r>
              <a:rPr lang="en-US" sz="1800"/>
              <a:t>time, on the other hand, resembles inter-arrival time, in that it is a continuous random variable and is also assumed to follow a probability distribution known as the negative exponential distribution</a:t>
            </a:r>
            <a:r>
              <a:rPr lang="en-US" sz="1800" smtClean="0"/>
              <a:t>.</a:t>
            </a:r>
            <a:endParaRPr lang="en-US" sz="180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362200"/>
            <a:ext cx="7612062" cy="3867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31038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Measuring Performance of Waiting Line Systems</a:t>
            </a:r>
          </a:p>
        </p:txBody>
      </p:sp>
      <p:sp>
        <p:nvSpPr>
          <p:cNvPr id="7" name="Content Placeholder 6"/>
          <p:cNvSpPr>
            <a:spLocks noGrp="1"/>
          </p:cNvSpPr>
          <p:nvPr>
            <p:ph idx="1"/>
          </p:nvPr>
        </p:nvSpPr>
        <p:spPr>
          <a:xfrm>
            <a:off x="990600" y="1219200"/>
            <a:ext cx="7696200" cy="5029200"/>
          </a:xfrm>
        </p:spPr>
        <p:txBody>
          <a:bodyPr>
            <a:noAutofit/>
          </a:bodyPr>
          <a:lstStyle/>
          <a:p>
            <a:pPr marL="457200" indent="-457200">
              <a:buFont typeface="+mj-lt"/>
              <a:buAutoNum type="arabicPeriod"/>
            </a:pPr>
            <a:r>
              <a:rPr lang="en-US" sz="2400" smtClean="0"/>
              <a:t>Average </a:t>
            </a:r>
            <a:r>
              <a:rPr lang="en-US" sz="2400"/>
              <a:t>number of customers in the waiting line system (waiting and being served).</a:t>
            </a:r>
          </a:p>
          <a:p>
            <a:pPr marL="457200" indent="-457200">
              <a:buFont typeface="+mj-lt"/>
              <a:buAutoNum type="arabicPeriod"/>
            </a:pPr>
            <a:r>
              <a:rPr lang="en-US" sz="2400" smtClean="0"/>
              <a:t>Average </a:t>
            </a:r>
            <a:r>
              <a:rPr lang="en-US" sz="2400"/>
              <a:t>number of customers waiting in line.</a:t>
            </a:r>
          </a:p>
          <a:p>
            <a:pPr marL="457200" indent="-457200">
              <a:buFont typeface="+mj-lt"/>
              <a:buAutoNum type="arabicPeriod"/>
            </a:pPr>
            <a:r>
              <a:rPr lang="en-US" sz="2400" smtClean="0"/>
              <a:t>Average </a:t>
            </a:r>
            <a:r>
              <a:rPr lang="en-US" sz="2400"/>
              <a:t>time a customer spends in the waiting line system (waiting time plus service time).</a:t>
            </a:r>
          </a:p>
          <a:p>
            <a:pPr marL="457200" indent="-457200">
              <a:buFont typeface="+mj-lt"/>
              <a:buAutoNum type="arabicPeriod"/>
            </a:pPr>
            <a:r>
              <a:rPr lang="en-US" sz="2400" smtClean="0"/>
              <a:t>Average </a:t>
            </a:r>
            <a:r>
              <a:rPr lang="en-US" sz="2400"/>
              <a:t>time a customer spends waiting in line for service.</a:t>
            </a:r>
          </a:p>
          <a:p>
            <a:pPr marL="457200" indent="-457200">
              <a:buFont typeface="+mj-lt"/>
              <a:buAutoNum type="arabicPeriod"/>
            </a:pPr>
            <a:r>
              <a:rPr lang="en-US" sz="2400" smtClean="0"/>
              <a:t>Capacity </a:t>
            </a:r>
            <a:r>
              <a:rPr lang="en-US" sz="2400"/>
              <a:t>utilization factor for the system.</a:t>
            </a:r>
          </a:p>
          <a:p>
            <a:pPr marL="457200" indent="-457200">
              <a:buFont typeface="+mj-lt"/>
              <a:buAutoNum type="arabicPeriod"/>
            </a:pPr>
            <a:r>
              <a:rPr lang="en-US" sz="2400" smtClean="0"/>
              <a:t>Probability </a:t>
            </a:r>
            <a:r>
              <a:rPr lang="en-US" sz="2400"/>
              <a:t>that no customers are in the waiting line system, i.e., the service facility is idle.</a:t>
            </a:r>
          </a:p>
          <a:p>
            <a:pPr marL="457200" indent="-457200">
              <a:buFont typeface="+mj-lt"/>
              <a:buAutoNum type="arabicPeriod"/>
            </a:pPr>
            <a:r>
              <a:rPr lang="en-US" sz="2400" smtClean="0"/>
              <a:t>Probability </a:t>
            </a:r>
            <a:r>
              <a:rPr lang="en-US" sz="2400"/>
              <a:t>that a particular number of customers are in the waiting line system.</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624063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smtClean="0"/>
              <a:t>Queuing Model Assumptions</a:t>
            </a:r>
            <a:endParaRPr lang="en-US" sz="2400"/>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All </a:t>
            </a:r>
            <a:r>
              <a:rPr lang="en-US" sz="2400"/>
              <a:t>queuing </a:t>
            </a:r>
            <a:r>
              <a:rPr lang="en-US" sz="2400" smtClean="0"/>
              <a:t>models </a:t>
            </a:r>
            <a:r>
              <a:rPr lang="en-US" sz="2400"/>
              <a:t>has the following three common </a:t>
            </a:r>
            <a:r>
              <a:rPr lang="en-US" sz="2400" smtClean="0"/>
              <a:t>assumptions:</a:t>
            </a:r>
            <a:endParaRPr lang="en-US" sz="2400"/>
          </a:p>
          <a:p>
            <a:pPr lvl="1"/>
            <a:r>
              <a:rPr lang="en-US" sz="2000" smtClean="0"/>
              <a:t>Arrival </a:t>
            </a:r>
            <a:r>
              <a:rPr lang="en-US" sz="2000"/>
              <a:t>rates have a Poisson probability distribution</a:t>
            </a:r>
          </a:p>
          <a:p>
            <a:pPr lvl="1"/>
            <a:r>
              <a:rPr lang="en-US" sz="2000" smtClean="0"/>
              <a:t>A </a:t>
            </a:r>
            <a:r>
              <a:rPr lang="en-US" sz="2000"/>
              <a:t>single service phase</a:t>
            </a:r>
          </a:p>
          <a:p>
            <a:pPr lvl="1"/>
            <a:r>
              <a:rPr lang="en-US" sz="2000" smtClean="0"/>
              <a:t>First-in</a:t>
            </a:r>
            <a:r>
              <a:rPr lang="en-US" sz="2000"/>
              <a:t>, first-out (FIFO) queue discipline</a:t>
            </a:r>
          </a:p>
          <a:p>
            <a:r>
              <a:rPr lang="en-US" sz="2400" smtClean="0"/>
              <a:t>The </a:t>
            </a:r>
            <a:r>
              <a:rPr lang="en-US" sz="2400"/>
              <a:t>waiting line system operates under a steady-state condition. That is, the average arrival and service rates remain stable during analysis.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5679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533400"/>
          </a:xfrm>
        </p:spPr>
        <p:txBody>
          <a:bodyPr>
            <a:noAutofit/>
          </a:bodyPr>
          <a:lstStyle/>
          <a:p>
            <a:r>
              <a:rPr lang="en-US" sz="2000" dirty="0"/>
              <a:t>Model I (M/M/1): The Single Channel or Single Server Queuing Model </a:t>
            </a:r>
          </a:p>
        </p:txBody>
      </p:sp>
      <p:sp>
        <p:nvSpPr>
          <p:cNvPr id="7" name="Content Placeholder 6"/>
          <p:cNvSpPr>
            <a:spLocks noGrp="1"/>
          </p:cNvSpPr>
          <p:nvPr>
            <p:ph idx="1"/>
          </p:nvPr>
        </p:nvSpPr>
        <p:spPr>
          <a:xfrm>
            <a:off x="914400" y="685800"/>
            <a:ext cx="7696200" cy="1905000"/>
          </a:xfrm>
        </p:spPr>
        <p:txBody>
          <a:bodyPr>
            <a:noAutofit/>
          </a:bodyPr>
          <a:lstStyle/>
          <a:p>
            <a:r>
              <a:rPr lang="en-US" sz="1400" dirty="0" smtClean="0"/>
              <a:t>Model </a:t>
            </a:r>
            <a:r>
              <a:rPr lang="en-US" sz="1400" dirty="0"/>
              <a:t>Assumptions:</a:t>
            </a:r>
          </a:p>
          <a:p>
            <a:pPr lvl="1"/>
            <a:r>
              <a:rPr lang="en-US" sz="1200" dirty="0" smtClean="0"/>
              <a:t>Arrival </a:t>
            </a:r>
            <a:r>
              <a:rPr lang="en-US" sz="1200" dirty="0"/>
              <a:t>rates have a Poisson probability distribution. </a:t>
            </a:r>
          </a:p>
          <a:p>
            <a:pPr lvl="1"/>
            <a:r>
              <a:rPr lang="en-US" sz="1200" dirty="0" smtClean="0"/>
              <a:t>Arrivals </a:t>
            </a:r>
            <a:r>
              <a:rPr lang="en-US" sz="1200" dirty="0"/>
              <a:t>are from an infinite </a:t>
            </a:r>
            <a:r>
              <a:rPr lang="en-US" sz="1200" dirty="0" smtClean="0"/>
              <a:t>population source</a:t>
            </a:r>
            <a:endParaRPr lang="en-US" sz="1200" dirty="0"/>
          </a:p>
          <a:p>
            <a:pPr lvl="1"/>
            <a:r>
              <a:rPr lang="en-US" sz="1200" dirty="0" smtClean="0"/>
              <a:t>Average </a:t>
            </a:r>
            <a:r>
              <a:rPr lang="en-US" sz="1200" dirty="0"/>
              <a:t>arrival rates remain constant over time, and each arrival is independent of all others.</a:t>
            </a:r>
          </a:p>
          <a:p>
            <a:pPr lvl="1"/>
            <a:r>
              <a:rPr lang="en-US" sz="1200" dirty="0" smtClean="0"/>
              <a:t>Service </a:t>
            </a:r>
            <a:r>
              <a:rPr lang="en-US" sz="1200" dirty="0"/>
              <a:t>times follow a negative exponential probability distribution, vary from one customer to the next, and are independent of each other.</a:t>
            </a:r>
          </a:p>
          <a:p>
            <a:pPr lvl="1"/>
            <a:r>
              <a:rPr lang="en-US" sz="1200" dirty="0" smtClean="0"/>
              <a:t>The </a:t>
            </a:r>
            <a:r>
              <a:rPr lang="en-US" sz="1200" dirty="0"/>
              <a:t>size of the queue is infinite and the </a:t>
            </a:r>
            <a:r>
              <a:rPr lang="en-US" sz="1200" dirty="0" smtClean="0"/>
              <a:t>discipline </a:t>
            </a:r>
            <a:r>
              <a:rPr lang="en-US" sz="1200" dirty="0"/>
              <a:t>is FIFO.</a:t>
            </a:r>
          </a:p>
          <a:p>
            <a:pPr lvl="1"/>
            <a:r>
              <a:rPr lang="en-US" sz="1200" dirty="0" smtClean="0"/>
              <a:t>Arrival </a:t>
            </a:r>
            <a:r>
              <a:rPr lang="en-US" sz="1200" dirty="0"/>
              <a:t>and service rates are known and the arrival rate is less than the service rate</a:t>
            </a:r>
            <a:r>
              <a:rPr lang="en-US" sz="1200" dirty="0" smtClean="0"/>
              <a:t>.</a:t>
            </a:r>
            <a:endParaRPr lang="en-US" sz="1200" dirty="0"/>
          </a:p>
        </p:txBody>
      </p:sp>
      <p:sp>
        <p:nvSpPr>
          <p:cNvPr id="5" name="Slide Number Placeholder 4"/>
          <p:cNvSpPr>
            <a:spLocks noGrp="1"/>
          </p:cNvSpPr>
          <p:nvPr>
            <p:ph type="sldNum" sz="quarter" idx="12"/>
          </p:nvPr>
        </p:nvSpPr>
        <p:spPr>
          <a:xfrm>
            <a:off x="8677275" y="6553200"/>
            <a:ext cx="457200" cy="304800"/>
          </a:xfrm>
        </p:spPr>
        <p:txBody>
          <a:bodyPr/>
          <a:lstStyle/>
          <a:p>
            <a:fld id="{B6F15528-21DE-4FAA-801E-634DDDAF4B2B}" type="slidenum">
              <a:rPr lang="en-US" smtClean="0"/>
              <a:pPr/>
              <a:t>14</a:t>
            </a:fld>
            <a:endParaRPr lang="en-US"/>
          </a:p>
        </p:txBody>
      </p:sp>
      <p:sp>
        <p:nvSpPr>
          <p:cNvPr id="8" name="Footer Placeholder 3"/>
          <p:cNvSpPr>
            <a:spLocks noGrp="1"/>
          </p:cNvSpPr>
          <p:nvPr>
            <p:ph type="ftr" sz="quarter" idx="11"/>
          </p:nvPr>
        </p:nvSpPr>
        <p:spPr>
          <a:xfrm>
            <a:off x="609600" y="6553200"/>
            <a:ext cx="7010400" cy="304800"/>
          </a:xfrm>
        </p:spPr>
        <p:txBody>
          <a:bodyPr/>
          <a:lstStyle/>
          <a:p>
            <a:r>
              <a:rPr lang="en-US" err="1" smtClean="0"/>
              <a:t>Venkataraman</a:t>
            </a:r>
            <a:r>
              <a:rPr lang="en-US" smtClean="0"/>
              <a:t> &amp; Pinto, Operations Management, 1e. SAGE, 2018.</a:t>
            </a:r>
            <a:endParaRPr lang="en-US"/>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4539" y="2590800"/>
            <a:ext cx="6918701"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0571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C.1</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Customers arrive </a:t>
            </a:r>
            <a:r>
              <a:rPr lang="en-US" sz="2400"/>
              <a:t>at the rate of 15 customers per hour. The entry booth </a:t>
            </a:r>
            <a:r>
              <a:rPr lang="en-US" sz="2400" smtClean="0"/>
              <a:t>is </a:t>
            </a:r>
            <a:r>
              <a:rPr lang="en-US" sz="2400"/>
              <a:t>staffed by one </a:t>
            </a:r>
            <a:r>
              <a:rPr lang="en-US" sz="2400" smtClean="0"/>
              <a:t>employee</a:t>
            </a:r>
            <a:r>
              <a:rPr lang="en-US" sz="2400"/>
              <a:t>. The mean service time at the booth to provide service to each customer is 3 minutes. The arrival rate of customers follows a Poisson distribution and the service time at the booth follows a negative exponential distribution. </a:t>
            </a:r>
            <a:r>
              <a:rPr lang="en-US" sz="2400" smtClean="0"/>
              <a:t>Determine:</a:t>
            </a:r>
            <a:endParaRPr lang="en-US" sz="2400"/>
          </a:p>
          <a:p>
            <a:pPr lvl="1"/>
            <a:r>
              <a:rPr lang="en-US" sz="2000" smtClean="0"/>
              <a:t>Capacity </a:t>
            </a:r>
            <a:r>
              <a:rPr lang="en-US" sz="2000"/>
              <a:t>utilization for the system.</a:t>
            </a:r>
          </a:p>
          <a:p>
            <a:pPr lvl="1"/>
            <a:r>
              <a:rPr lang="en-US" sz="2000" smtClean="0"/>
              <a:t>Percentage </a:t>
            </a:r>
            <a:r>
              <a:rPr lang="en-US" sz="2000"/>
              <a:t>of time the employee at the service </a:t>
            </a:r>
            <a:r>
              <a:rPr lang="en-US" sz="2000" smtClean="0"/>
              <a:t>booth </a:t>
            </a:r>
            <a:r>
              <a:rPr lang="en-US" sz="2000"/>
              <a:t>will be idle.</a:t>
            </a:r>
          </a:p>
          <a:p>
            <a:pPr lvl="1"/>
            <a:r>
              <a:rPr lang="en-US" sz="2000" smtClean="0"/>
              <a:t>Average </a:t>
            </a:r>
            <a:r>
              <a:rPr lang="en-US" sz="2000"/>
              <a:t>number customers waiting in line (queue).</a:t>
            </a:r>
          </a:p>
          <a:p>
            <a:pPr lvl="1"/>
            <a:r>
              <a:rPr lang="en-US" sz="2000" smtClean="0"/>
              <a:t>Average </a:t>
            </a:r>
            <a:r>
              <a:rPr lang="en-US" sz="2000"/>
              <a:t>time a customer spends in the system (waiting time plus service time).</a:t>
            </a:r>
          </a:p>
          <a:p>
            <a:pPr lvl="1"/>
            <a:r>
              <a:rPr lang="en-US" sz="2000" smtClean="0"/>
              <a:t>Probability </a:t>
            </a:r>
            <a:r>
              <a:rPr lang="en-US" sz="2000"/>
              <a:t>that five customers are in the system</a:t>
            </a:r>
            <a:r>
              <a:rPr lang="en-US" sz="2000" smtClean="0"/>
              <a:t>.</a:t>
            </a:r>
            <a:endParaRPr lang="en-US"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6620878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C.1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
        <p:nvSpPr>
          <p:cNvPr id="8" name="Footer Placeholder 3"/>
          <p:cNvSpPr>
            <a:spLocks noGrp="1"/>
          </p:cNvSpPr>
          <p:nvPr>
            <p:ph type="ftr" sz="quarter" idx="11"/>
          </p:nvPr>
        </p:nvSpPr>
        <p:spPr>
          <a:xfrm>
            <a:off x="685800" y="6464300"/>
            <a:ext cx="7010400" cy="365125"/>
          </a:xfrm>
        </p:spPr>
        <p:txBody>
          <a:bodyPr/>
          <a:lstStyle/>
          <a:p>
            <a:r>
              <a:rPr lang="en-US" err="1" smtClean="0"/>
              <a:t>Venkataraman</a:t>
            </a:r>
            <a:r>
              <a:rPr lang="en-US" smtClean="0"/>
              <a:t> &amp; Pinto, Operations Management, 1e. SAGE, 2018.</a:t>
            </a:r>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1" y="1524000"/>
            <a:ext cx="8229600" cy="36914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98053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C.2</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The </a:t>
            </a:r>
            <a:r>
              <a:rPr lang="en-US" sz="2400"/>
              <a:t>owner of the Golden Beach Amusement Park, Lara Brown, is interested in computing the per day total cost of the waiting line system for entry into the amusement park. She has estimated that the cost of customer waiting time associated with dissatisfied customers and loss of goodwill is $12 per hour. The employee at the service booth in the park is paid $8 an hour. Assume that the park is open 10 hours per day. Given the above information and the data in Example C.1, calculate:</a:t>
            </a:r>
          </a:p>
          <a:p>
            <a:pPr lvl="1"/>
            <a:r>
              <a:rPr lang="en-US" sz="2000" smtClean="0"/>
              <a:t>Average </a:t>
            </a:r>
            <a:r>
              <a:rPr lang="en-US" sz="2000"/>
              <a:t>customer waiting time cost per day in the queue.</a:t>
            </a:r>
          </a:p>
          <a:p>
            <a:pPr lvl="1"/>
            <a:r>
              <a:rPr lang="en-US" sz="2000" smtClean="0"/>
              <a:t>Total </a:t>
            </a:r>
            <a:r>
              <a:rPr lang="en-US" sz="2000"/>
              <a:t>expected costs per day for the waiting line system</a:t>
            </a:r>
            <a:r>
              <a:rPr lang="en-US" sz="2000" smtClean="0"/>
              <a:t>.</a:t>
            </a:r>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211788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C.2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43000"/>
            <a:ext cx="8133691" cy="459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20337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Model II (M/D/1): The Single Channel or Server, Constant Service Rate Queuing Model</a:t>
            </a:r>
          </a:p>
        </p:txBody>
      </p:sp>
      <p:sp>
        <p:nvSpPr>
          <p:cNvPr id="7" name="Content Placeholder 6"/>
          <p:cNvSpPr>
            <a:spLocks noGrp="1"/>
          </p:cNvSpPr>
          <p:nvPr>
            <p:ph idx="1"/>
          </p:nvPr>
        </p:nvSpPr>
        <p:spPr>
          <a:xfrm>
            <a:off x="990600" y="1219200"/>
            <a:ext cx="7696200" cy="1828800"/>
          </a:xfrm>
        </p:spPr>
        <p:txBody>
          <a:bodyPr>
            <a:noAutofit/>
          </a:bodyPr>
          <a:lstStyle/>
          <a:p>
            <a:r>
              <a:rPr lang="en-US" sz="2400" smtClean="0"/>
              <a:t>For </a:t>
            </a:r>
            <a:r>
              <a:rPr lang="en-US" sz="2400"/>
              <a:t>some service systems, such as an automatic carwash or amusement park rides, the assumption of constant service times (instead of the negative exponential distribution) is valid. </a:t>
            </a:r>
            <a:endParaRPr lang="en-US" sz="240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86438"/>
            <a:ext cx="8153400" cy="282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34330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8839200" y="6569075"/>
            <a:ext cx="304800" cy="288925"/>
          </a:xfrm>
        </p:spPr>
        <p:txBody>
          <a:bodyPr/>
          <a:lstStyle/>
          <a:p>
            <a:fld id="{B6F15528-21DE-4FAA-801E-634DDDAF4B2B}" type="slidenum">
              <a:rPr lang="en-US" smtClean="0"/>
              <a:pPr/>
              <a:t>2</a:t>
            </a:fld>
            <a:endParaRPr lang="en-US"/>
          </a:p>
        </p:txBody>
      </p:sp>
      <p:sp>
        <p:nvSpPr>
          <p:cNvPr id="5" name="Subtitle 3"/>
          <p:cNvSpPr>
            <a:spLocks noGrp="1"/>
          </p:cNvSpPr>
          <p:nvPr>
            <p:ph type="title"/>
          </p:nvPr>
        </p:nvSpPr>
        <p:spPr/>
        <p:txBody>
          <a:bodyPr>
            <a:normAutofit/>
          </a:bodyPr>
          <a:lstStyle/>
          <a:p>
            <a:r>
              <a:rPr lang="en-US" cap="none" smtClean="0"/>
              <a:t>Module C: Waiting Line Models</a:t>
            </a:r>
            <a:endParaRPr lang="en-US" cap="none"/>
          </a:p>
        </p:txBody>
      </p:sp>
      <p:sp>
        <p:nvSpPr>
          <p:cNvPr id="2" name="Footer Placeholder 1"/>
          <p:cNvSpPr>
            <a:spLocks noGrp="1"/>
          </p:cNvSpPr>
          <p:nvPr>
            <p:ph type="ftr" sz="quarter" idx="11"/>
          </p:nvPr>
        </p:nvSpPr>
        <p:spPr>
          <a:xfrm>
            <a:off x="-9525" y="6629400"/>
            <a:ext cx="7278687" cy="288925"/>
          </a:xfrm>
        </p:spPr>
        <p:txBody>
          <a:bodyPr/>
          <a:lstStyle/>
          <a:p>
            <a:r>
              <a:rPr lang="en-US" err="1" smtClean="0"/>
              <a:t>Venkataraman</a:t>
            </a:r>
            <a:r>
              <a:rPr lang="en-US" smtClean="0"/>
              <a:t> &amp; Pinto, Operations Management, 1e. SAGE, 2018.</a:t>
            </a:r>
            <a:endParaRPr lang="en-US"/>
          </a:p>
        </p:txBody>
      </p:sp>
    </p:spTree>
    <p:extLst>
      <p:ext uri="{BB962C8B-B14F-4D97-AF65-F5344CB8AC3E}">
        <p14:creationId xmlns:p14="http://schemas.microsoft.com/office/powerpoint/2010/main" val="40891908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C.3</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An </a:t>
            </a:r>
            <a:r>
              <a:rPr lang="en-US" sz="2400"/>
              <a:t>automatic carwash with a single bay takes a constant four minutes to wash a car. Cars on a Friday afternoon arrive at the rate of 12 per hour. The arrival rate of cars tends to follow a Poisson distribution. Compute:</a:t>
            </a:r>
          </a:p>
          <a:p>
            <a:pPr lvl="1"/>
            <a:r>
              <a:rPr lang="en-US" sz="2000" smtClean="0"/>
              <a:t>The </a:t>
            </a:r>
            <a:r>
              <a:rPr lang="en-US" sz="2000"/>
              <a:t>average number of cars waiting in line for the carwash.</a:t>
            </a:r>
          </a:p>
          <a:p>
            <a:pPr lvl="1"/>
            <a:r>
              <a:rPr lang="en-US" sz="2000" smtClean="0"/>
              <a:t>The </a:t>
            </a:r>
            <a:r>
              <a:rPr lang="en-US" sz="2000"/>
              <a:t>average time cars spend in the system (waiting in line plus the wash</a:t>
            </a:r>
            <a:r>
              <a:rPr lang="en-US" sz="2000" smtClean="0"/>
              <a:t>).</a:t>
            </a:r>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815022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C.3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300" y="1447800"/>
            <a:ext cx="8140700" cy="3657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09161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Model III (M/M/S): The Multiple Channel or Multiple Server Queuing Model </a:t>
            </a:r>
          </a:p>
        </p:txBody>
      </p:sp>
      <p:sp>
        <p:nvSpPr>
          <p:cNvPr id="7" name="Content Placeholder 6"/>
          <p:cNvSpPr>
            <a:spLocks noGrp="1"/>
          </p:cNvSpPr>
          <p:nvPr>
            <p:ph idx="1"/>
          </p:nvPr>
        </p:nvSpPr>
        <p:spPr>
          <a:xfrm>
            <a:off x="990600" y="1219200"/>
            <a:ext cx="7696200" cy="2438400"/>
          </a:xfrm>
        </p:spPr>
        <p:txBody>
          <a:bodyPr>
            <a:noAutofit/>
          </a:bodyPr>
          <a:lstStyle/>
          <a:p>
            <a:r>
              <a:rPr lang="en-US" sz="2400" smtClean="0"/>
              <a:t>In </a:t>
            </a:r>
            <a:r>
              <a:rPr lang="en-US" sz="2400"/>
              <a:t>many real-life situations, we can find waiting line systems in which service is provided to customers in a single phase with multiple servers. </a:t>
            </a:r>
            <a:endParaRPr lang="en-US" sz="2400" smtClean="0"/>
          </a:p>
          <a:p>
            <a:r>
              <a:rPr lang="en-US" sz="2400" smtClean="0"/>
              <a:t>In </a:t>
            </a:r>
            <a:r>
              <a:rPr lang="en-US" sz="2400"/>
              <a:t>such systems, we still assume that customers wait in a single line and receive service from the first available servers on first-come, first-served basis. </a:t>
            </a:r>
            <a:endParaRPr lang="en-US" sz="240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10000"/>
            <a:ext cx="8305800" cy="1776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98578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533400"/>
          </a:xfrm>
        </p:spPr>
        <p:txBody>
          <a:bodyPr>
            <a:noAutofit/>
          </a:bodyPr>
          <a:lstStyle/>
          <a:p>
            <a:r>
              <a:rPr lang="en-US" sz="1600"/>
              <a:t>Model III (M/M/S): The Multiple Channel or Multiple Server Queuing Model </a:t>
            </a:r>
            <a:r>
              <a:rPr lang="en-US" sz="1600" smtClean="0"/>
              <a:t>(Cont’d)</a:t>
            </a:r>
            <a:endParaRPr lang="en-US" sz="1600"/>
          </a:p>
        </p:txBody>
      </p:sp>
      <p:sp>
        <p:nvSpPr>
          <p:cNvPr id="5" name="Slide Number Placeholder 4"/>
          <p:cNvSpPr>
            <a:spLocks noGrp="1"/>
          </p:cNvSpPr>
          <p:nvPr>
            <p:ph type="sldNum" sz="quarter" idx="12"/>
          </p:nvPr>
        </p:nvSpPr>
        <p:spPr>
          <a:xfrm>
            <a:off x="8686800" y="6629400"/>
            <a:ext cx="457200" cy="228600"/>
          </a:xfrm>
        </p:spPr>
        <p:txBody>
          <a:bodyPr/>
          <a:lstStyle/>
          <a:p>
            <a:fld id="{B6F15528-21DE-4FAA-801E-634DDDAF4B2B}" type="slidenum">
              <a:rPr lang="en-US" smtClean="0"/>
              <a:pPr/>
              <a:t>23</a:t>
            </a:fld>
            <a:endParaRPr lang="en-US"/>
          </a:p>
        </p:txBody>
      </p:sp>
      <p:sp>
        <p:nvSpPr>
          <p:cNvPr id="8" name="Footer Placeholder 3"/>
          <p:cNvSpPr>
            <a:spLocks noGrp="1"/>
          </p:cNvSpPr>
          <p:nvPr>
            <p:ph type="ftr" sz="quarter" idx="11"/>
          </p:nvPr>
        </p:nvSpPr>
        <p:spPr>
          <a:xfrm>
            <a:off x="609600" y="6553200"/>
            <a:ext cx="7010400" cy="304800"/>
          </a:xfrm>
        </p:spPr>
        <p:txBody>
          <a:bodyPr/>
          <a:lstStyle/>
          <a:p>
            <a:r>
              <a:rPr lang="en-US" err="1" smtClean="0"/>
              <a:t>Venkataraman</a:t>
            </a:r>
            <a:r>
              <a:rPr lang="en-US" smtClean="0"/>
              <a:t> &amp; Pinto, Operations Management, 1e. SAGE, 2018.</a:t>
            </a:r>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533400"/>
            <a:ext cx="5943599" cy="60080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21717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C.4</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Decision to </a:t>
            </a:r>
            <a:r>
              <a:rPr lang="en-US" sz="2400"/>
              <a:t>open a second entry booth and hire another employee to service </a:t>
            </a:r>
            <a:r>
              <a:rPr lang="en-US" sz="2400" smtClean="0"/>
              <a:t>customers. Arrival rate: 15 </a:t>
            </a:r>
            <a:r>
              <a:rPr lang="en-US" sz="2400"/>
              <a:t>per </a:t>
            </a:r>
            <a:r>
              <a:rPr lang="en-US" sz="2400" smtClean="0"/>
              <a:t>hour, two </a:t>
            </a:r>
            <a:r>
              <a:rPr lang="en-US" sz="2400"/>
              <a:t>employees </a:t>
            </a:r>
            <a:r>
              <a:rPr lang="en-US" sz="2400" smtClean="0"/>
              <a:t>available </a:t>
            </a:r>
            <a:r>
              <a:rPr lang="en-US" sz="2400"/>
              <a:t>to provide </a:t>
            </a:r>
            <a:r>
              <a:rPr lang="en-US" sz="2400" smtClean="0"/>
              <a:t>service, each service takes </a:t>
            </a:r>
            <a:r>
              <a:rPr lang="en-US" sz="2400"/>
              <a:t>an average of 3 </a:t>
            </a:r>
            <a:r>
              <a:rPr lang="en-US" sz="2400" smtClean="0"/>
              <a:t>minutes.  Arrival: Poisson, service time: negative exponential</a:t>
            </a:r>
            <a:endParaRPr lang="en-US" sz="2400"/>
          </a:p>
          <a:p>
            <a:pPr lvl="1"/>
            <a:r>
              <a:rPr lang="en-US" sz="2000" smtClean="0"/>
              <a:t>Compute </a:t>
            </a:r>
            <a:r>
              <a:rPr lang="en-US" sz="2000"/>
              <a:t>the performance measures listed in Table C-3 for this multi-channel waiting line system.</a:t>
            </a:r>
          </a:p>
          <a:p>
            <a:pPr lvl="1"/>
            <a:r>
              <a:rPr lang="en-US" sz="2000" smtClean="0"/>
              <a:t>If the cost of customer waiting time associated with dissatisfied customers and loss of goodwill is $12 per hour and each employee at the service booth in the park is paid $8 an hour, compute the average customer waiting time cost per day in the queue, and the total expected costs per day for the waiting line system. Assume that the park is open 10 hours per day. </a:t>
            </a:r>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31886001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Example C.4 (Cont’d)</a:t>
            </a:r>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00200"/>
            <a:ext cx="8118302" cy="367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51397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381000"/>
          </a:xfrm>
        </p:spPr>
        <p:txBody>
          <a:bodyPr>
            <a:noAutofit/>
          </a:bodyPr>
          <a:lstStyle/>
          <a:p>
            <a:r>
              <a:rPr lang="en-US" sz="1800"/>
              <a:t>Example C.4 (Cont’d)</a:t>
            </a:r>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26</a:t>
            </a:fld>
            <a:endParaRPr lang="en-US"/>
          </a:p>
        </p:txBody>
      </p:sp>
      <p:sp>
        <p:nvSpPr>
          <p:cNvPr id="8" name="Footer Placeholder 3"/>
          <p:cNvSpPr>
            <a:spLocks noGrp="1"/>
          </p:cNvSpPr>
          <p:nvPr>
            <p:ph type="ftr" sz="quarter" idx="11"/>
          </p:nvPr>
        </p:nvSpPr>
        <p:spPr>
          <a:xfrm>
            <a:off x="609600" y="6629400"/>
            <a:ext cx="7010400" cy="228600"/>
          </a:xfrm>
        </p:spPr>
        <p:txBody>
          <a:bodyPr/>
          <a:lstStyle/>
          <a:p>
            <a:r>
              <a:rPr lang="en-US" err="1" smtClean="0"/>
              <a:t>Venkataraman</a:t>
            </a:r>
            <a:r>
              <a:rPr lang="en-US" smtClean="0"/>
              <a:t> &amp; Pinto, Operations Management, 1e. SAGE, 2018.</a:t>
            </a:r>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8416" y="363346"/>
            <a:ext cx="5948784" cy="6266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348408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0"/>
            <a:ext cx="7696200" cy="381000"/>
          </a:xfrm>
        </p:spPr>
        <p:txBody>
          <a:bodyPr>
            <a:noAutofit/>
          </a:bodyPr>
          <a:lstStyle/>
          <a:p>
            <a:r>
              <a:rPr lang="en-US" sz="1800"/>
              <a:t>Example C.4 (Cont’d)</a:t>
            </a:r>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27</a:t>
            </a:fld>
            <a:endParaRPr lang="en-US"/>
          </a:p>
        </p:txBody>
      </p:sp>
      <p:sp>
        <p:nvSpPr>
          <p:cNvPr id="8" name="Footer Placeholder 3"/>
          <p:cNvSpPr>
            <a:spLocks noGrp="1"/>
          </p:cNvSpPr>
          <p:nvPr>
            <p:ph type="ftr" sz="quarter" idx="11"/>
          </p:nvPr>
        </p:nvSpPr>
        <p:spPr>
          <a:xfrm>
            <a:off x="609600" y="6629400"/>
            <a:ext cx="7010400" cy="228600"/>
          </a:xfrm>
        </p:spPr>
        <p:txBody>
          <a:bodyPr/>
          <a:lstStyle/>
          <a:p>
            <a:r>
              <a:rPr lang="en-US" err="1" smtClean="0"/>
              <a:t>Venkataraman</a:t>
            </a:r>
            <a:r>
              <a:rPr lang="en-US" smtClean="0"/>
              <a:t> &amp; Pinto, Operations Management, 1e. SAGE, 2018.</a:t>
            </a:r>
            <a:endParaRPr lang="en-US"/>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81000"/>
            <a:ext cx="5410200" cy="6238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68598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Little’s Law</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The only assumption for this law is </a:t>
            </a:r>
            <a:r>
              <a:rPr lang="en-US" sz="2400"/>
              <a:t>steady </a:t>
            </a:r>
            <a:r>
              <a:rPr lang="en-US" sz="2400" smtClean="0"/>
              <a:t>state:</a:t>
            </a:r>
          </a:p>
          <a:p>
            <a:r>
              <a:rPr lang="en-US" sz="2400" smtClean="0"/>
              <a:t>Steady </a:t>
            </a:r>
            <a:r>
              <a:rPr lang="en-US" sz="2400"/>
              <a:t>state means that the number of customers or objects in a waiting line system is the same as the number of customers or objects leaving the system – the arrival rate is equal to the service </a:t>
            </a:r>
            <a:r>
              <a:rPr lang="en-US" sz="2400" smtClean="0"/>
              <a:t>rate.</a:t>
            </a:r>
          </a:p>
          <a:p>
            <a:r>
              <a:rPr lang="en-US" sz="2400" smtClean="0"/>
              <a:t>Little’s </a:t>
            </a:r>
            <a:r>
              <a:rPr lang="en-US" sz="2400"/>
              <a:t>law can be written </a:t>
            </a:r>
            <a:r>
              <a:rPr lang="en-US" sz="2400" smtClean="0"/>
              <a:t>as: L </a:t>
            </a:r>
            <a:r>
              <a:rPr lang="en-US" sz="2400"/>
              <a:t>= </a:t>
            </a:r>
            <a:r>
              <a:rPr lang="en-US" sz="2400" err="1"/>
              <a:t>λ×W</a:t>
            </a:r>
            <a:r>
              <a:rPr lang="en-US" sz="2400"/>
              <a:t>	</a:t>
            </a:r>
          </a:p>
          <a:p>
            <a:pPr lvl="1"/>
            <a:r>
              <a:rPr lang="en-US" sz="2000" smtClean="0"/>
              <a:t>L </a:t>
            </a:r>
            <a:r>
              <a:rPr lang="en-US" sz="2000"/>
              <a:t>= average number of customers or objects in the queuing system,</a:t>
            </a:r>
          </a:p>
          <a:p>
            <a:pPr lvl="1"/>
            <a:r>
              <a:rPr lang="en-US" sz="2000"/>
              <a:t>W = average waiting time in the system for a customer or an object</a:t>
            </a:r>
          </a:p>
          <a:p>
            <a:pPr lvl="1"/>
            <a:r>
              <a:rPr lang="en-US" sz="2000"/>
              <a:t>λ = average number of customers/objects arriving per unit time, or the arrival </a:t>
            </a:r>
            <a:r>
              <a:rPr lang="en-US" sz="2000" smtClean="0"/>
              <a:t>rate</a:t>
            </a:r>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18724520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9050"/>
            <a:ext cx="7696200" cy="666750"/>
          </a:xfrm>
        </p:spPr>
        <p:txBody>
          <a:bodyPr>
            <a:noAutofit/>
          </a:bodyPr>
          <a:lstStyle/>
          <a:p>
            <a:r>
              <a:rPr lang="fr-FR" sz="2400"/>
              <a:t>Model IV: </a:t>
            </a:r>
            <a:r>
              <a:rPr lang="fr-FR" sz="2400" err="1"/>
              <a:t>Finite</a:t>
            </a:r>
            <a:r>
              <a:rPr lang="fr-FR" sz="2400"/>
              <a:t> Population Queuing Model </a:t>
            </a:r>
          </a:p>
        </p:txBody>
      </p:sp>
      <p:sp>
        <p:nvSpPr>
          <p:cNvPr id="5" name="Slide Number Placeholder 4"/>
          <p:cNvSpPr>
            <a:spLocks noGrp="1"/>
          </p:cNvSpPr>
          <p:nvPr>
            <p:ph type="sldNum" sz="quarter" idx="12"/>
          </p:nvPr>
        </p:nvSpPr>
        <p:spPr>
          <a:xfrm>
            <a:off x="8686800" y="6638925"/>
            <a:ext cx="457200" cy="228600"/>
          </a:xfrm>
        </p:spPr>
        <p:txBody>
          <a:bodyPr/>
          <a:lstStyle/>
          <a:p>
            <a:fld id="{B6F15528-21DE-4FAA-801E-634DDDAF4B2B}" type="slidenum">
              <a:rPr lang="en-US" smtClean="0"/>
              <a:pPr/>
              <a:t>29</a:t>
            </a:fld>
            <a:endParaRPr lang="en-US"/>
          </a:p>
        </p:txBody>
      </p:sp>
      <p:sp>
        <p:nvSpPr>
          <p:cNvPr id="8" name="Footer Placeholder 3"/>
          <p:cNvSpPr>
            <a:spLocks noGrp="1"/>
          </p:cNvSpPr>
          <p:nvPr>
            <p:ph type="ftr" sz="quarter" idx="11"/>
          </p:nvPr>
        </p:nvSpPr>
        <p:spPr>
          <a:xfrm>
            <a:off x="4495800" y="6629400"/>
            <a:ext cx="7010400" cy="304800"/>
          </a:xfrm>
        </p:spPr>
        <p:txBody>
          <a:bodyPr/>
          <a:lstStyle/>
          <a:p>
            <a:r>
              <a:rPr lang="en-US" err="1" smtClean="0"/>
              <a:t>Venkataraman</a:t>
            </a:r>
            <a:r>
              <a:rPr lang="en-US" smtClean="0"/>
              <a:t> &amp; Pinto, Operations Management, 1e. SAGE, 2018.</a:t>
            </a:r>
            <a:endParaRPr lang="en-US"/>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581025"/>
            <a:ext cx="7296428" cy="5696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09600" y="6216729"/>
            <a:ext cx="2895600" cy="646331"/>
          </a:xfrm>
          <a:prstGeom prst="rect">
            <a:avLst/>
          </a:prstGeom>
        </p:spPr>
        <p:txBody>
          <a:bodyPr wrap="square">
            <a:spAutoFit/>
          </a:bodyPr>
          <a:lstStyle/>
          <a:p>
            <a:r>
              <a:rPr lang="en-GB" sz="1200"/>
              <a:t>SOURCE: Adapted from Peck, L. G., &amp; Hazelwood, R. N. (1958). </a:t>
            </a:r>
            <a:r>
              <a:rPr lang="en-GB" sz="1200" i="1"/>
              <a:t>Finite queuing tables</a:t>
            </a:r>
            <a:r>
              <a:rPr lang="en-GB" sz="1200"/>
              <a:t>. New York: Wiley.</a:t>
            </a:r>
            <a:endParaRPr lang="en-GB" sz="1200"/>
          </a:p>
        </p:txBody>
      </p:sp>
    </p:spTree>
    <p:extLst>
      <p:ext uri="{BB962C8B-B14F-4D97-AF65-F5344CB8AC3E}">
        <p14:creationId xmlns:p14="http://schemas.microsoft.com/office/powerpoint/2010/main" val="3874179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pPr lvl="0"/>
            <a:r>
              <a:rPr lang="en-US" sz="2400" smtClean="0"/>
              <a:t>Learning Objectives</a:t>
            </a:r>
            <a:endParaRPr lang="en-US" sz="2400"/>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Identify </a:t>
            </a:r>
            <a:r>
              <a:rPr lang="en-US" sz="2400"/>
              <a:t>the various cost implications and the key features of waiting lines. </a:t>
            </a:r>
          </a:p>
          <a:p>
            <a:r>
              <a:rPr lang="en-US" sz="2400" smtClean="0"/>
              <a:t>Employ </a:t>
            </a:r>
            <a:r>
              <a:rPr lang="en-US" sz="2400"/>
              <a:t>the various queuing models and understand when and how to use them in order to calculate optimal queuing solutions, including the psychology underlying waiting lines.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
        <p:nvSpPr>
          <p:cNvPr id="8" name="Footer Placeholder 3"/>
          <p:cNvSpPr>
            <a:spLocks noGrp="1"/>
          </p:cNvSpPr>
          <p:nvPr>
            <p:ph type="ftr" sz="quarter" idx="11"/>
          </p:nvPr>
        </p:nvSpPr>
        <p:spPr/>
        <p:txBody>
          <a:bodyPr/>
          <a:lstStyle/>
          <a:p>
            <a:r>
              <a:rPr lang="en-US" dirty="0" err="1" smtClean="0"/>
              <a:t>Venkataraman</a:t>
            </a:r>
            <a:r>
              <a:rPr lang="en-US" dirty="0" smtClean="0"/>
              <a:t> &amp; Pinto, Operations Management, 1e. SAGE, 2018.</a:t>
            </a:r>
            <a:endParaRPr lang="en-US" dirty="0"/>
          </a:p>
        </p:txBody>
      </p:sp>
    </p:spTree>
    <p:extLst>
      <p:ext uri="{BB962C8B-B14F-4D97-AF65-F5344CB8AC3E}">
        <p14:creationId xmlns:p14="http://schemas.microsoft.com/office/powerpoint/2010/main" val="3878589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fr-FR" sz="2400"/>
              <a:t>Model IV: </a:t>
            </a:r>
            <a:r>
              <a:rPr lang="fr-FR" sz="2400" err="1"/>
              <a:t>Finite</a:t>
            </a:r>
            <a:r>
              <a:rPr lang="fr-FR" sz="2400"/>
              <a:t> Population Queuing Model </a:t>
            </a:r>
            <a:r>
              <a:rPr lang="fr-FR" sz="2400" smtClean="0"/>
              <a:t>(</a:t>
            </a:r>
            <a:r>
              <a:rPr lang="fr-FR" sz="2400" err="1" smtClean="0"/>
              <a:t>Cont</a:t>
            </a:r>
            <a:r>
              <a:rPr lang="fr-FR" sz="2400" err="1" smtClean="0"/>
              <a:t>’d</a:t>
            </a:r>
            <a:r>
              <a:rPr lang="fr-FR" sz="2400" smtClean="0"/>
              <a:t>)</a:t>
            </a:r>
            <a:endParaRPr lang="fr-FR"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066800"/>
            <a:ext cx="8258658"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74823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295400" y="0"/>
            <a:ext cx="7696200" cy="381000"/>
          </a:xfrm>
        </p:spPr>
        <p:txBody>
          <a:bodyPr>
            <a:noAutofit/>
          </a:bodyPr>
          <a:lstStyle/>
          <a:p>
            <a:r>
              <a:rPr lang="fr-FR" sz="1800" dirty="0"/>
              <a:t>Model IV: </a:t>
            </a:r>
            <a:r>
              <a:rPr lang="fr-FR" sz="1800" dirty="0" err="1"/>
              <a:t>Finite</a:t>
            </a:r>
            <a:r>
              <a:rPr lang="fr-FR" sz="1800" dirty="0"/>
              <a:t> Population Queuing Model </a:t>
            </a:r>
            <a:r>
              <a:rPr lang="fr-FR" sz="1800" dirty="0" smtClean="0"/>
              <a:t>(</a:t>
            </a:r>
            <a:r>
              <a:rPr lang="fr-FR" sz="1800" dirty="0" err="1" smtClean="0"/>
              <a:t>Cont</a:t>
            </a:r>
            <a:r>
              <a:rPr lang="fr-FR" sz="1800" dirty="0" err="1" smtClean="0"/>
              <a:t>’d</a:t>
            </a:r>
            <a:r>
              <a:rPr lang="fr-FR" sz="1800" dirty="0" smtClean="0"/>
              <a:t>)</a:t>
            </a:r>
            <a:endParaRPr lang="fr-FR" sz="1800" dirty="0"/>
          </a:p>
        </p:txBody>
      </p:sp>
      <p:sp>
        <p:nvSpPr>
          <p:cNvPr id="5" name="Slide Number Placeholder 4"/>
          <p:cNvSpPr>
            <a:spLocks noGrp="1"/>
          </p:cNvSpPr>
          <p:nvPr>
            <p:ph type="sldNum" sz="quarter" idx="12"/>
          </p:nvPr>
        </p:nvSpPr>
        <p:spPr>
          <a:xfrm>
            <a:off x="8686800" y="6629400"/>
            <a:ext cx="457200" cy="257175"/>
          </a:xfrm>
        </p:spPr>
        <p:txBody>
          <a:bodyPr/>
          <a:lstStyle/>
          <a:p>
            <a:fld id="{B6F15528-21DE-4FAA-801E-634DDDAF4B2B}" type="slidenum">
              <a:rPr lang="en-US" smtClean="0"/>
              <a:pPr/>
              <a:t>31</a:t>
            </a:fld>
            <a:endParaRPr lang="en-US"/>
          </a:p>
        </p:txBody>
      </p:sp>
      <p:sp>
        <p:nvSpPr>
          <p:cNvPr id="8" name="Footer Placeholder 3"/>
          <p:cNvSpPr>
            <a:spLocks noGrp="1"/>
          </p:cNvSpPr>
          <p:nvPr>
            <p:ph type="ftr" sz="quarter" idx="11"/>
          </p:nvPr>
        </p:nvSpPr>
        <p:spPr>
          <a:xfrm>
            <a:off x="4572000" y="6629400"/>
            <a:ext cx="7010400" cy="228600"/>
          </a:xfrm>
        </p:spPr>
        <p:txBody>
          <a:bodyPr/>
          <a:lstStyle/>
          <a:p>
            <a:r>
              <a:rPr lang="en-US" err="1" smtClean="0"/>
              <a:t>Venkataraman</a:t>
            </a:r>
            <a:r>
              <a:rPr lang="en-US" smtClean="0"/>
              <a:t> &amp; Pinto, Operations Management, 1e. SAGE, 2018.</a:t>
            </a:r>
            <a:endParaRPr lang="en-US"/>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533400"/>
            <a:ext cx="5638800" cy="6043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609600" y="6088559"/>
            <a:ext cx="1981200" cy="769441"/>
          </a:xfrm>
          <a:prstGeom prst="rect">
            <a:avLst/>
          </a:prstGeom>
        </p:spPr>
        <p:txBody>
          <a:bodyPr wrap="square">
            <a:spAutoFit/>
          </a:bodyPr>
          <a:lstStyle/>
          <a:p>
            <a:r>
              <a:rPr lang="en-GB" sz="1100"/>
              <a:t>SOURCE: Adapted from Peck, L. G., &amp; Hazelwood, R. N. (1958). </a:t>
            </a:r>
            <a:r>
              <a:rPr lang="en-GB" sz="1100" i="1"/>
              <a:t>Finite queuing tables. </a:t>
            </a:r>
            <a:r>
              <a:rPr lang="en-GB" sz="1100"/>
              <a:t>New York: Wiley.</a:t>
            </a:r>
            <a:endParaRPr lang="en-GB" sz="1100"/>
          </a:p>
        </p:txBody>
      </p:sp>
    </p:spTree>
    <p:extLst>
      <p:ext uri="{BB962C8B-B14F-4D97-AF65-F5344CB8AC3E}">
        <p14:creationId xmlns:p14="http://schemas.microsoft.com/office/powerpoint/2010/main" val="15667094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fr-FR" sz="2400" err="1" smtClean="0"/>
              <a:t>Example</a:t>
            </a:r>
            <a:r>
              <a:rPr lang="fr-FR" sz="2400" smtClean="0"/>
              <a:t> </a:t>
            </a:r>
            <a:r>
              <a:rPr lang="fr-FR" sz="2400"/>
              <a:t>C.5</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M </a:t>
            </a:r>
            <a:r>
              <a:rPr lang="en-US" sz="2400"/>
              <a:t>&amp; J Machine Shop specializes in repair and maintenance of industrial grinding machines. Dan Hacker, the only repair technician, has been assigned five identical grinding machines for repair and maintenance. The machines breakdown after about 25 hours of use and the breakdowns have a Poisson probability distribution. </a:t>
            </a:r>
            <a:r>
              <a:rPr lang="en-US" sz="2400" smtClean="0"/>
              <a:t>It </a:t>
            </a:r>
            <a:r>
              <a:rPr lang="en-US" sz="2400"/>
              <a:t>takes Dan Hacker about five hours to repair a machine, and the repair times are found to follow an exponential distribution. Machine down time costs the company $200 an hour and Dan Hacker is paid $40 an hour. Determine if M &amp; J shop needs a second repair technician</a:t>
            </a:r>
            <a:r>
              <a:rPr lang="en-US" sz="2400" smtClean="0"/>
              <a:t>.</a:t>
            </a:r>
            <a:endParaRPr lang="en-US"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11779161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609600"/>
          </a:xfrm>
        </p:spPr>
        <p:txBody>
          <a:bodyPr>
            <a:noAutofit/>
          </a:bodyPr>
          <a:lstStyle/>
          <a:p>
            <a:r>
              <a:rPr lang="fr-FR" sz="2000" err="1" smtClean="0"/>
              <a:t>Example</a:t>
            </a:r>
            <a:r>
              <a:rPr lang="fr-FR" sz="2000" smtClean="0"/>
              <a:t> </a:t>
            </a:r>
            <a:r>
              <a:rPr lang="fr-FR" sz="2000"/>
              <a:t>C.5 (</a:t>
            </a:r>
            <a:r>
              <a:rPr lang="fr-FR" sz="2000" err="1"/>
              <a:t>Cont’d</a:t>
            </a:r>
            <a:r>
              <a:rPr lang="fr-FR" sz="2000"/>
              <a:t>)</a:t>
            </a:r>
          </a:p>
        </p:txBody>
      </p:sp>
      <p:sp>
        <p:nvSpPr>
          <p:cNvPr id="7" name="Content Placeholder 6"/>
          <p:cNvSpPr>
            <a:spLocks noGrp="1"/>
          </p:cNvSpPr>
          <p:nvPr>
            <p:ph idx="1"/>
          </p:nvPr>
        </p:nvSpPr>
        <p:spPr>
          <a:xfrm>
            <a:off x="990600" y="762000"/>
            <a:ext cx="7696200" cy="1676400"/>
          </a:xfrm>
        </p:spPr>
        <p:txBody>
          <a:bodyPr>
            <a:noAutofit/>
          </a:bodyPr>
          <a:lstStyle/>
          <a:p>
            <a:r>
              <a:rPr lang="en-US" sz="1800" smtClean="0"/>
              <a:t>X </a:t>
            </a:r>
            <a:r>
              <a:rPr lang="en-US" sz="1800"/>
              <a:t>= T/(T+U) = 5/(5+25) = 1/6 = 0.166 (close to 0.165 for determining the values of D and F)</a:t>
            </a:r>
          </a:p>
          <a:p>
            <a:r>
              <a:rPr lang="en-US" sz="1800" smtClean="0"/>
              <a:t>For </a:t>
            </a:r>
            <a:r>
              <a:rPr lang="en-US" sz="1800"/>
              <a:t>N = 5, M = 1, and X = 0.165, D = 0.597, and F = 0.861</a:t>
            </a:r>
          </a:p>
          <a:p>
            <a:r>
              <a:rPr lang="en-US" sz="1800" smtClean="0"/>
              <a:t>For </a:t>
            </a:r>
            <a:r>
              <a:rPr lang="en-US" sz="1800"/>
              <a:t>N = 5, M = 2, and X = 0.165, D = 0.137, and F = 0.987</a:t>
            </a:r>
          </a:p>
          <a:p>
            <a:r>
              <a:rPr lang="en-US" sz="1800" smtClean="0"/>
              <a:t>For </a:t>
            </a:r>
            <a:r>
              <a:rPr lang="en-US" sz="1800"/>
              <a:t>M = 1:	J = 5 × 0.861 × (1 – 0.165) = 3.59</a:t>
            </a:r>
          </a:p>
          <a:p>
            <a:r>
              <a:rPr lang="en-US" sz="1800"/>
              <a:t>For M = 2:	J = 5 × 0.987 × (1 – 0.165) = 4.12</a:t>
            </a:r>
          </a:p>
          <a:p>
            <a:pPr marL="0" indent="0">
              <a:buNone/>
            </a:pPr>
            <a:endParaRPr lang="en-US"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
        <p:nvSpPr>
          <p:cNvPr id="2" name="TextBox 1"/>
          <p:cNvSpPr txBox="1"/>
          <p:nvPr/>
        </p:nvSpPr>
        <p:spPr>
          <a:xfrm>
            <a:off x="904875" y="5181600"/>
            <a:ext cx="8107362" cy="923330"/>
          </a:xfrm>
          <a:prstGeom prst="rect">
            <a:avLst/>
          </a:prstGeom>
          <a:noFill/>
        </p:spPr>
        <p:txBody>
          <a:bodyPr wrap="square" rtlCol="0">
            <a:spAutoFit/>
          </a:bodyPr>
          <a:lstStyle/>
          <a:p>
            <a:pPr marL="285750" indent="-285750">
              <a:buFont typeface="Arial" panose="020B0604020202020204" pitchFamily="34" charset="0"/>
              <a:buChar char="•"/>
            </a:pPr>
            <a:r>
              <a:rPr lang="en-US"/>
              <a:t>M &amp; J Machine shop should hire a second repair technician. By doing so the shop will reduce cost by $66 per hour.</a:t>
            </a:r>
          </a:p>
          <a:p>
            <a:endParaRPr lang="en-GB"/>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850" y="2743200"/>
            <a:ext cx="8335962"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363269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Other Considerations in Waiting Line Systems</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In </a:t>
            </a:r>
            <a:r>
              <a:rPr lang="en-US" sz="2400"/>
              <a:t>practice, there are many complex waiting line systems that require more complex queuing models and mathematical formulas than those </a:t>
            </a:r>
            <a:r>
              <a:rPr lang="en-US" sz="2400" smtClean="0"/>
              <a:t>presented.</a:t>
            </a:r>
          </a:p>
          <a:p>
            <a:r>
              <a:rPr lang="en-US" sz="2400" smtClean="0"/>
              <a:t>Managers </a:t>
            </a:r>
            <a:r>
              <a:rPr lang="en-US" sz="2400"/>
              <a:t>develop performance measures for waiting line systems for the sole purpose of designing a service system that can balance the capacity-related costs against the expected costs associated with customers waiting in line. </a:t>
            </a:r>
            <a:endParaRPr lang="en-US" sz="2400" smtClean="0"/>
          </a:p>
          <a:p>
            <a:r>
              <a:rPr lang="en-US" sz="2400" smtClean="0"/>
              <a:t>Waiting </a:t>
            </a:r>
            <a:r>
              <a:rPr lang="en-US" sz="2400"/>
              <a:t>in lines is a pervasive phenomenon in everyday life, both for individuals and businesses. </a:t>
            </a:r>
            <a:endParaRPr lang="en-US" sz="2400" smtClean="0"/>
          </a:p>
          <a:p>
            <a:endParaRPr lang="en-US" sz="2400"/>
          </a:p>
          <a:p>
            <a:endParaRPr lang="en-US" sz="2400"/>
          </a:p>
          <a:p>
            <a:endParaRPr lang="en-US" sz="2400"/>
          </a:p>
          <a:p>
            <a:endParaRPr lang="en-US" sz="2400"/>
          </a:p>
          <a:p>
            <a:endParaRPr lang="en-US" sz="2400"/>
          </a:p>
          <a:p>
            <a:endParaRPr lang="en-US" sz="2400"/>
          </a:p>
          <a:p>
            <a:endParaRPr lang="en-US" sz="2400"/>
          </a:p>
          <a:p>
            <a:endParaRPr lang="en-US" sz="2400"/>
          </a:p>
          <a:p>
            <a:endParaRPr lang="en-US" sz="2400"/>
          </a:p>
          <a:p>
            <a:endParaRPr lang="en-US"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4234205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smtClean="0"/>
              <a:t>Operations Profile: How Some Companies Deal With Waiting Lines</a:t>
            </a:r>
            <a:endParaRPr lang="en-US" sz="2400"/>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The </a:t>
            </a:r>
            <a:r>
              <a:rPr lang="en-US" sz="2400"/>
              <a:t>problem with waiting lines is </a:t>
            </a:r>
            <a:r>
              <a:rPr lang="en-US" sz="2400" smtClean="0"/>
              <a:t>found in the </a:t>
            </a:r>
            <a:r>
              <a:rPr lang="en-US" sz="2400"/>
              <a:t>manufacturing and service industries, </a:t>
            </a:r>
            <a:r>
              <a:rPr lang="en-US" sz="2400" smtClean="0"/>
              <a:t>as well as in </a:t>
            </a:r>
            <a:r>
              <a:rPr lang="en-US" sz="2400"/>
              <a:t>everyday life for shoppers and customers. </a:t>
            </a:r>
            <a:endParaRPr lang="en-US" sz="2400" smtClean="0"/>
          </a:p>
          <a:p>
            <a:r>
              <a:rPr lang="en-US" sz="2400" smtClean="0"/>
              <a:t>Standing </a:t>
            </a:r>
            <a:r>
              <a:rPr lang="en-US" sz="2400"/>
              <a:t>in line at a supermarket with only one ten-or-less cashier are common and familiar examples. </a:t>
            </a:r>
            <a:endParaRPr lang="en-US" sz="2400" smtClean="0"/>
          </a:p>
          <a:p>
            <a:r>
              <a:rPr lang="en-US" sz="2400" smtClean="0"/>
              <a:t>The </a:t>
            </a:r>
            <a:r>
              <a:rPr lang="en-US" sz="2400"/>
              <a:t>drudgery of unoccupied time also accounts in large measure for the popularity of impulse-buy items, which earn </a:t>
            </a:r>
            <a:r>
              <a:rPr lang="en-US" sz="2400" smtClean="0"/>
              <a:t>about </a:t>
            </a:r>
            <a:r>
              <a:rPr lang="en-US" sz="2400"/>
              <a:t>$5.5 billion annually. </a:t>
            </a:r>
            <a:endParaRPr lang="en-US" sz="2400" smtClean="0"/>
          </a:p>
          <a:p>
            <a:r>
              <a:rPr lang="en-US" sz="2400" smtClean="0"/>
              <a:t>Many </a:t>
            </a:r>
            <a:r>
              <a:rPr lang="en-US" sz="2400"/>
              <a:t>organizations are finding ways to reduce their customers’ perception of waiting times in order to improve their satisfaction.  </a:t>
            </a:r>
            <a:endParaRPr lang="en-US" sz="240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610441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Cost Implications of Managing Waiting Lines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14438"/>
            <a:ext cx="7640637" cy="4562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823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Characteristics of Waiting Lines</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A </a:t>
            </a:r>
            <a:r>
              <a:rPr lang="en-US" sz="2400"/>
              <a:t>queue represents a certain number of customers waiting for service at a facility. </a:t>
            </a:r>
            <a:endParaRPr lang="en-US" sz="2400" smtClean="0"/>
          </a:p>
          <a:p>
            <a:r>
              <a:rPr lang="en-US" sz="2400" smtClean="0"/>
              <a:t>Queuing </a:t>
            </a:r>
            <a:r>
              <a:rPr lang="en-US" sz="2400"/>
              <a:t>theory is a part of an operations manager’s toolbox in making business decisions about resources needed to provide a service, and it has many applications. </a:t>
            </a:r>
            <a:endParaRPr lang="en-US" sz="2400" smtClean="0"/>
          </a:p>
          <a:p>
            <a:r>
              <a:rPr lang="en-US" sz="2400" smtClean="0"/>
              <a:t>In </a:t>
            </a:r>
            <a:r>
              <a:rPr lang="en-US" sz="2400"/>
              <a:t>queuing theory, a mathematical model of a waiting line system is constructed so that the lengths of the queues and the associated waiting times in those queues can be predicted. </a:t>
            </a:r>
            <a:endParaRPr lang="en-US" sz="240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1732465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Customer Population </a:t>
            </a:r>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The </a:t>
            </a:r>
            <a:r>
              <a:rPr lang="en-US" sz="2400"/>
              <a:t>population of customers that potentially needs service can be considered as arriving either from a limited (finite) population or from an unlimited (infinite) population. </a:t>
            </a:r>
            <a:endParaRPr lang="en-US" sz="2400" smtClean="0"/>
          </a:p>
          <a:p>
            <a:r>
              <a:rPr lang="en-US" sz="2400" smtClean="0"/>
              <a:t>Examples </a:t>
            </a:r>
            <a:r>
              <a:rPr lang="en-US" sz="2400"/>
              <a:t>of a limited population source may be the number refrigerators to be repaired by a repair technician or the number of patients assigned to a nurse in the gynecology ward of a hospital. </a:t>
            </a:r>
            <a:endParaRPr lang="en-US" sz="2400" smtClean="0"/>
          </a:p>
          <a:p>
            <a:r>
              <a:rPr lang="en-US" sz="2400" smtClean="0"/>
              <a:t>An </a:t>
            </a:r>
            <a:r>
              <a:rPr lang="en-US" sz="2400"/>
              <a:t>infinite or unlimited population source, on the other hand, theoretically represents systems that potentially have a large number of possible customers</a:t>
            </a:r>
            <a:r>
              <a:rPr lang="en-US" sz="2400" smtClean="0"/>
              <a:t>.</a:t>
            </a:r>
            <a:endParaRPr lang="en-US" sz="240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41221592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152400"/>
            <a:ext cx="7696200" cy="685800"/>
          </a:xfrm>
        </p:spPr>
        <p:txBody>
          <a:bodyPr>
            <a:noAutofit/>
          </a:bodyPr>
          <a:lstStyle/>
          <a:p>
            <a:r>
              <a:rPr lang="en-US" sz="2400"/>
              <a:t>Arrival Pattern</a:t>
            </a:r>
          </a:p>
        </p:txBody>
      </p:sp>
      <p:sp>
        <p:nvSpPr>
          <p:cNvPr id="7" name="Content Placeholder 6"/>
          <p:cNvSpPr>
            <a:spLocks noGrp="1"/>
          </p:cNvSpPr>
          <p:nvPr>
            <p:ph idx="1"/>
          </p:nvPr>
        </p:nvSpPr>
        <p:spPr>
          <a:xfrm>
            <a:off x="990600" y="914400"/>
            <a:ext cx="7696200" cy="1600200"/>
          </a:xfrm>
        </p:spPr>
        <p:txBody>
          <a:bodyPr>
            <a:noAutofit/>
          </a:bodyPr>
          <a:lstStyle/>
          <a:p>
            <a:r>
              <a:rPr lang="en-US" sz="1800" smtClean="0"/>
              <a:t>The </a:t>
            </a:r>
            <a:r>
              <a:rPr lang="en-US" sz="1800"/>
              <a:t>arrival pattern is the way customers arrive at the service system. </a:t>
            </a:r>
            <a:endParaRPr lang="en-US" sz="1800" smtClean="0"/>
          </a:p>
          <a:p>
            <a:r>
              <a:rPr lang="en-US" sz="1800" smtClean="0"/>
              <a:t>Although </a:t>
            </a:r>
            <a:r>
              <a:rPr lang="en-US" sz="1800"/>
              <a:t>in some cases, customers will arrive at a service systems at some prescheduled times (by making an appointment), typically arrivals at most service facilities are random with random intervals between two adjacent arrivals. </a:t>
            </a:r>
          </a:p>
        </p:txBody>
      </p:sp>
      <p:sp>
        <p:nvSpPr>
          <p:cNvPr id="5" name="Slide Number Placeholder 4"/>
          <p:cNvSpPr>
            <a:spLocks noGrp="1"/>
          </p:cNvSpPr>
          <p:nvPr>
            <p:ph type="sldNum" sz="quarter" idx="12"/>
          </p:nvPr>
        </p:nvSpPr>
        <p:spPr>
          <a:xfrm>
            <a:off x="8763000" y="6553200"/>
            <a:ext cx="381000" cy="304800"/>
          </a:xfrm>
        </p:spPr>
        <p:txBody>
          <a:bodyPr/>
          <a:lstStyle/>
          <a:p>
            <a:fld id="{B6F15528-21DE-4FAA-801E-634DDDAF4B2B}" type="slidenum">
              <a:rPr lang="en-US" smtClean="0"/>
              <a:pPr/>
              <a:t>8</a:t>
            </a:fld>
            <a:endParaRPr lang="en-US"/>
          </a:p>
        </p:txBody>
      </p:sp>
      <p:sp>
        <p:nvSpPr>
          <p:cNvPr id="8" name="Footer Placeholder 3"/>
          <p:cNvSpPr>
            <a:spLocks noGrp="1"/>
          </p:cNvSpPr>
          <p:nvPr>
            <p:ph type="ftr" sz="quarter" idx="11"/>
          </p:nvPr>
        </p:nvSpPr>
        <p:spPr>
          <a:xfrm>
            <a:off x="609600" y="6553200"/>
            <a:ext cx="7010400" cy="285750"/>
          </a:xfrm>
        </p:spPr>
        <p:txBody>
          <a:bodyPr/>
          <a:lstStyle/>
          <a:p>
            <a:r>
              <a:rPr lang="en-US" err="1" smtClean="0"/>
              <a:t>Venkataraman</a:t>
            </a:r>
            <a:r>
              <a:rPr lang="en-US" smtClean="0"/>
              <a:t> &amp; Pinto, Operations Management, 1e. SAGE, 2018.</a:t>
            </a:r>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74" y="2667000"/>
            <a:ext cx="7731125" cy="3158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6234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90600" y="76200"/>
            <a:ext cx="7696200" cy="1143000"/>
          </a:xfrm>
        </p:spPr>
        <p:txBody>
          <a:bodyPr>
            <a:noAutofit/>
          </a:bodyPr>
          <a:lstStyle/>
          <a:p>
            <a:r>
              <a:rPr lang="en-US" sz="2400"/>
              <a:t>Queue </a:t>
            </a:r>
            <a:r>
              <a:rPr lang="en-US" sz="2400" smtClean="0"/>
              <a:t>Size </a:t>
            </a:r>
            <a:r>
              <a:rPr lang="en-US" sz="2400"/>
              <a:t>and </a:t>
            </a:r>
            <a:r>
              <a:rPr lang="en-US" sz="2400" smtClean="0"/>
              <a:t>Discipline</a:t>
            </a:r>
            <a:endParaRPr lang="en-US" sz="2400"/>
          </a:p>
        </p:txBody>
      </p:sp>
      <p:sp>
        <p:nvSpPr>
          <p:cNvPr id="7" name="Content Placeholder 6"/>
          <p:cNvSpPr>
            <a:spLocks noGrp="1"/>
          </p:cNvSpPr>
          <p:nvPr>
            <p:ph idx="1"/>
          </p:nvPr>
        </p:nvSpPr>
        <p:spPr>
          <a:xfrm>
            <a:off x="990600" y="1219200"/>
            <a:ext cx="7696200" cy="5029200"/>
          </a:xfrm>
        </p:spPr>
        <p:txBody>
          <a:bodyPr>
            <a:noAutofit/>
          </a:bodyPr>
          <a:lstStyle/>
          <a:p>
            <a:r>
              <a:rPr lang="en-US" sz="2400" smtClean="0"/>
              <a:t>Queue </a:t>
            </a:r>
            <a:r>
              <a:rPr lang="en-US" sz="2400"/>
              <a:t>size can be either infinite or finite</a:t>
            </a:r>
            <a:r>
              <a:rPr lang="en-US" sz="2400" smtClean="0"/>
              <a:t>.</a:t>
            </a:r>
            <a:endParaRPr lang="en-US" sz="2400"/>
          </a:p>
          <a:p>
            <a:r>
              <a:rPr lang="en-US" sz="2400"/>
              <a:t>Queue discipline refers to the order in which customers waiting in line receive service at the facility. </a:t>
            </a:r>
            <a:endParaRPr lang="en-US" sz="2400" smtClean="0"/>
          </a:p>
          <a:p>
            <a:r>
              <a:rPr lang="en-US" sz="2400"/>
              <a:t>T</a:t>
            </a:r>
            <a:r>
              <a:rPr lang="en-US" sz="2400" smtClean="0"/>
              <a:t>he most common is first come, first served.</a:t>
            </a:r>
          </a:p>
          <a:p>
            <a:r>
              <a:rPr lang="en-US" sz="2400" smtClean="0"/>
              <a:t>Other </a:t>
            </a:r>
            <a:r>
              <a:rPr lang="en-US" sz="2400"/>
              <a:t>queue disciplines are: </a:t>
            </a:r>
            <a:endParaRPr lang="en-US" sz="2400" smtClean="0"/>
          </a:p>
          <a:p>
            <a:pPr marL="857250" lvl="1" indent="-457200">
              <a:buFont typeface="+mj-lt"/>
              <a:buAutoNum type="arabicPeriod"/>
            </a:pPr>
            <a:r>
              <a:rPr lang="en-US" sz="2000" smtClean="0"/>
              <a:t>last </a:t>
            </a:r>
            <a:r>
              <a:rPr lang="en-US" sz="2000"/>
              <a:t>in, first </a:t>
            </a:r>
            <a:r>
              <a:rPr lang="en-US" sz="2000" smtClean="0"/>
              <a:t>out</a:t>
            </a:r>
          </a:p>
          <a:p>
            <a:pPr marL="857250" lvl="1" indent="-457200">
              <a:buFont typeface="+mj-lt"/>
              <a:buAutoNum type="arabicPeriod"/>
            </a:pPr>
            <a:r>
              <a:rPr lang="en-US" sz="2000" smtClean="0"/>
              <a:t>prior appointments</a:t>
            </a:r>
          </a:p>
          <a:p>
            <a:pPr marL="857250" lvl="1" indent="-457200">
              <a:buFont typeface="+mj-lt"/>
              <a:buAutoNum type="arabicPeriod"/>
            </a:pPr>
            <a:r>
              <a:rPr lang="en-US" sz="2000" smtClean="0"/>
              <a:t>alphabetical </a:t>
            </a:r>
            <a:r>
              <a:rPr lang="en-US" sz="2000"/>
              <a:t>order of last </a:t>
            </a:r>
            <a:r>
              <a:rPr lang="en-US" sz="2000" smtClean="0"/>
              <a:t>names</a:t>
            </a:r>
          </a:p>
          <a:p>
            <a:pPr marL="857250" lvl="1" indent="-457200">
              <a:buFont typeface="+mj-lt"/>
              <a:buAutoNum type="arabicPeriod"/>
            </a:pPr>
            <a:r>
              <a:rPr lang="en-US" sz="2000" smtClean="0"/>
              <a:t>random order</a:t>
            </a:r>
            <a:endParaRPr lang="en-US" sz="200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
        <p:nvSpPr>
          <p:cNvPr id="8" name="Footer Placeholder 3"/>
          <p:cNvSpPr>
            <a:spLocks noGrp="1"/>
          </p:cNvSpPr>
          <p:nvPr>
            <p:ph type="ftr" sz="quarter" idx="11"/>
          </p:nvPr>
        </p:nvSpPr>
        <p:spPr/>
        <p:txBody>
          <a:bodyPr/>
          <a:lstStyle/>
          <a:p>
            <a:r>
              <a:rPr lang="en-US" smtClean="0"/>
              <a:t>Venkataraman &amp; Pinto, Operations Management, 1e. SAGE, 2018.</a:t>
            </a:r>
            <a:endParaRPr lang="en-US"/>
          </a:p>
        </p:txBody>
      </p:sp>
    </p:spTree>
    <p:extLst>
      <p:ext uri="{BB962C8B-B14F-4D97-AF65-F5344CB8AC3E}">
        <p14:creationId xmlns:p14="http://schemas.microsoft.com/office/powerpoint/2010/main" val="2268091484"/>
      </p:ext>
    </p:extLst>
  </p:cSld>
  <p:clrMapOvr>
    <a:masterClrMapping/>
  </p:clrMapOvr>
  <p:timing>
    <p:tnLst>
      <p:par>
        <p:cTn id="1" dur="indefinite" restart="never" nodeType="tmRoot"/>
      </p:par>
    </p:tnLst>
  </p:timing>
</p:sld>
</file>

<file path=ppt/theme/theme1.xml><?xml version="1.0" encoding="utf-8"?>
<a:theme xmlns:a="http://schemas.openxmlformats.org/drawingml/2006/main" name="Venkatarama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VenkataramanTheme</Template>
  <TotalTime>7594</TotalTime>
  <Words>2292</Words>
  <Application>Microsoft Office PowerPoint</Application>
  <PresentationFormat>On-screen Show (4:3)</PresentationFormat>
  <Paragraphs>189</Paragraphs>
  <Slides>34</Slides>
  <Notes>2</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VenkataramanTheme</vt:lpstr>
      <vt:lpstr>PowerPoint Presentation</vt:lpstr>
      <vt:lpstr>Module C: Waiting Line Models</vt:lpstr>
      <vt:lpstr>Learning Objectives</vt:lpstr>
      <vt:lpstr>Operations Profile: How Some Companies Deal With Waiting Lines</vt:lpstr>
      <vt:lpstr>Cost Implications of Managing Waiting Lines</vt:lpstr>
      <vt:lpstr>Characteristics of Waiting Lines</vt:lpstr>
      <vt:lpstr>Customer Population </vt:lpstr>
      <vt:lpstr>Arrival Pattern</vt:lpstr>
      <vt:lpstr>Queue Size and Discipline</vt:lpstr>
      <vt:lpstr>Service System Structure</vt:lpstr>
      <vt:lpstr>Service Pattern</vt:lpstr>
      <vt:lpstr>Measuring Performance of Waiting Line Systems</vt:lpstr>
      <vt:lpstr>Queuing Model Assumptions</vt:lpstr>
      <vt:lpstr>Model I (M/M/1): The Single Channel or Single Server Queuing Model </vt:lpstr>
      <vt:lpstr>Example C.1</vt:lpstr>
      <vt:lpstr>Example C.1 (Cont’d)</vt:lpstr>
      <vt:lpstr>Example C.2</vt:lpstr>
      <vt:lpstr>Example C.2 (Cont’d)</vt:lpstr>
      <vt:lpstr>Model II (M/D/1): The Single Channel or Server, Constant Service Rate Queuing Model</vt:lpstr>
      <vt:lpstr>Example C.3</vt:lpstr>
      <vt:lpstr>Example C.3 (Cont’d)</vt:lpstr>
      <vt:lpstr>Model III (M/M/S): The Multiple Channel or Multiple Server Queuing Model </vt:lpstr>
      <vt:lpstr>Model III (M/M/S): The Multiple Channel or Multiple Server Queuing Model (Cont’d)</vt:lpstr>
      <vt:lpstr>Example C.4</vt:lpstr>
      <vt:lpstr>Example C.4 (Cont’d)</vt:lpstr>
      <vt:lpstr>Example C.4 (Cont’d)</vt:lpstr>
      <vt:lpstr>Example C.4 (Cont’d)</vt:lpstr>
      <vt:lpstr>Little’s Law</vt:lpstr>
      <vt:lpstr>Model IV: Finite Population Queuing Model </vt:lpstr>
      <vt:lpstr>Model IV: Finite Population Queuing Model (Cont’d)</vt:lpstr>
      <vt:lpstr>Model IV: Finite Population Queuing Model (Cont’d)</vt:lpstr>
      <vt:lpstr>Example C.5</vt:lpstr>
      <vt:lpstr>Example C.5 (Cont’d)</vt:lpstr>
      <vt:lpstr>Other Considerations in Waiting Line Systems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Ancheta, Katie</dc:creator>
  <cp:lastModifiedBy>Wright, Jennie</cp:lastModifiedBy>
  <cp:revision>359</cp:revision>
  <dcterms:created xsi:type="dcterms:W3CDTF">2006-08-16T00:00:00Z</dcterms:created>
  <dcterms:modified xsi:type="dcterms:W3CDTF">2017-01-09T11:30:09Z</dcterms:modified>
</cp:coreProperties>
</file>